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3"/>
  </p:notesMasterIdLst>
  <p:handoutMasterIdLst>
    <p:handoutMasterId r:id="rId54"/>
  </p:handoutMasterIdLst>
  <p:sldIdLst>
    <p:sldId id="256" r:id="rId2"/>
    <p:sldId id="257" r:id="rId3"/>
    <p:sldId id="307" r:id="rId4"/>
    <p:sldId id="267" r:id="rId5"/>
    <p:sldId id="308" r:id="rId6"/>
    <p:sldId id="355" r:id="rId7"/>
    <p:sldId id="310" r:id="rId8"/>
    <p:sldId id="311" r:id="rId9"/>
    <p:sldId id="312" r:id="rId10"/>
    <p:sldId id="313" r:id="rId11"/>
    <p:sldId id="314" r:id="rId12"/>
    <p:sldId id="315" r:id="rId13"/>
    <p:sldId id="316" r:id="rId14"/>
    <p:sldId id="317" r:id="rId15"/>
    <p:sldId id="318" r:id="rId16"/>
    <p:sldId id="319" r:id="rId17"/>
    <p:sldId id="320" r:id="rId18"/>
    <p:sldId id="321" r:id="rId19"/>
    <p:sldId id="322" r:id="rId20"/>
    <p:sldId id="323" r:id="rId21"/>
    <p:sldId id="324" r:id="rId22"/>
    <p:sldId id="325" r:id="rId23"/>
    <p:sldId id="326" r:id="rId24"/>
    <p:sldId id="327" r:id="rId25"/>
    <p:sldId id="328" r:id="rId26"/>
    <p:sldId id="329" r:id="rId27"/>
    <p:sldId id="330" r:id="rId28"/>
    <p:sldId id="331" r:id="rId29"/>
    <p:sldId id="332" r:id="rId30"/>
    <p:sldId id="333" r:id="rId31"/>
    <p:sldId id="334" r:id="rId32"/>
    <p:sldId id="335" r:id="rId33"/>
    <p:sldId id="336" r:id="rId34"/>
    <p:sldId id="337" r:id="rId35"/>
    <p:sldId id="338" r:id="rId36"/>
    <p:sldId id="339" r:id="rId37"/>
    <p:sldId id="340" r:id="rId38"/>
    <p:sldId id="341" r:id="rId39"/>
    <p:sldId id="342" r:id="rId40"/>
    <p:sldId id="343" r:id="rId41"/>
    <p:sldId id="344" r:id="rId42"/>
    <p:sldId id="345" r:id="rId43"/>
    <p:sldId id="346" r:id="rId44"/>
    <p:sldId id="347" r:id="rId45"/>
    <p:sldId id="348" r:id="rId46"/>
    <p:sldId id="349" r:id="rId47"/>
    <p:sldId id="350" r:id="rId48"/>
    <p:sldId id="351" r:id="rId49"/>
    <p:sldId id="352" r:id="rId50"/>
    <p:sldId id="353" r:id="rId51"/>
    <p:sldId id="354" r:id="rId52"/>
  </p:sldIdLst>
  <p:sldSz cx="9144000" cy="6858000" type="screen4x3"/>
  <p:notesSz cx="6997700" cy="92837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33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2571" autoAdjust="0"/>
  </p:normalViewPr>
  <p:slideViewPr>
    <p:cSldViewPr>
      <p:cViewPr varScale="1">
        <p:scale>
          <a:sx n="63" d="100"/>
          <a:sy n="63" d="100"/>
        </p:scale>
        <p:origin x="-54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l" defTabSz="930275">
              <a:defRPr sz="1200"/>
            </a:lvl1pPr>
          </a:lstStyle>
          <a:p>
            <a:endParaRPr lang="en-US"/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l" defTabSz="930275">
              <a:defRPr sz="1200"/>
            </a:lvl1pPr>
          </a:lstStyle>
          <a:p>
            <a:endParaRPr lang="en-US"/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fld id="{EE2E9F02-BA59-4E35-B02B-6F5F9D5809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l" defTabSz="930275">
              <a:defRPr sz="1200"/>
            </a:lvl1pPr>
          </a:lstStyle>
          <a:p>
            <a:endParaRPr lang="en-US"/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endParaRPr lang="en-US"/>
          </a:p>
        </p:txBody>
      </p:sp>
      <p:sp>
        <p:nvSpPr>
          <p:cNvPr id="25190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519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10075"/>
            <a:ext cx="5130800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l" defTabSz="930275">
              <a:defRPr sz="1200"/>
            </a:lvl1pPr>
          </a:lstStyle>
          <a:p>
            <a:endParaRPr lang="en-US"/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fld id="{129257EC-465F-472A-A9E5-1EDD7A1F5ED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19D287-4A46-4AE7-A2D8-D2A8C34529E9}" type="slidenum">
              <a:rPr lang="en-US"/>
              <a:pPr/>
              <a:t>1</a:t>
            </a:fld>
            <a:endParaRPr lang="en-US"/>
          </a:p>
        </p:txBody>
      </p:sp>
      <p:sp>
        <p:nvSpPr>
          <p:cNvPr id="2539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NOTES:</a:t>
            </a:r>
          </a:p>
          <a:p>
            <a:pPr>
              <a:buFontTx/>
              <a:buChar char="•"/>
            </a:pPr>
            <a:r>
              <a:rPr lang="en-US"/>
              <a:t>In slideshow presentation mode (F5), clicking on any square in </a:t>
            </a:r>
            <a:r>
              <a:rPr lang="en-US" b="1"/>
              <a:t>slide #1</a:t>
            </a:r>
            <a:r>
              <a:rPr lang="en-US"/>
              <a:t> will take you directly to the respective question slide. </a:t>
            </a:r>
          </a:p>
          <a:p>
            <a:pPr>
              <a:buFontTx/>
              <a:buChar char="•"/>
            </a:pPr>
            <a:r>
              <a:rPr lang="en-US"/>
              <a:t>In a </a:t>
            </a:r>
            <a:r>
              <a:rPr lang="en-US" b="1"/>
              <a:t>question slide</a:t>
            </a:r>
            <a:r>
              <a:rPr lang="en-US"/>
              <a:t>, simply click anywhere to advance to the answer slide for that question</a:t>
            </a:r>
          </a:p>
          <a:p>
            <a:pPr>
              <a:buFontTx/>
              <a:buChar char="•"/>
            </a:pPr>
            <a:r>
              <a:rPr lang="en-US"/>
              <a:t>In the </a:t>
            </a:r>
            <a:r>
              <a:rPr lang="en-US" b="1"/>
              <a:t>answer slide</a:t>
            </a:r>
            <a:r>
              <a:rPr lang="en-US"/>
              <a:t>, click on the Home icon on lower right corner to return to slide #1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A5C6E3-1B36-473D-BB19-69B6858AA418}" type="slidenum">
              <a:rPr lang="en-US"/>
              <a:pPr/>
              <a:t>10</a:t>
            </a:fld>
            <a:endParaRPr lang="en-US"/>
          </a:p>
        </p:txBody>
      </p:sp>
      <p:sp>
        <p:nvSpPr>
          <p:cNvPr id="2631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C61DD3-2F46-4205-B63F-3A70A4843EAB}" type="slidenum">
              <a:rPr lang="en-US"/>
              <a:pPr/>
              <a:t>11</a:t>
            </a:fld>
            <a:endParaRPr lang="en-US"/>
          </a:p>
        </p:txBody>
      </p:sp>
      <p:sp>
        <p:nvSpPr>
          <p:cNvPr id="2641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7796AC-5D2C-48DF-A04D-7A1DCD9FA8A8}" type="slidenum">
              <a:rPr lang="en-US"/>
              <a:pPr/>
              <a:t>12</a:t>
            </a:fld>
            <a:endParaRPr lang="en-US"/>
          </a:p>
        </p:txBody>
      </p:sp>
      <p:sp>
        <p:nvSpPr>
          <p:cNvPr id="2652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342D49-6F82-445A-AE24-278C3F2DDB7B}" type="slidenum">
              <a:rPr lang="en-US"/>
              <a:pPr/>
              <a:t>13</a:t>
            </a:fld>
            <a:endParaRPr lang="en-US"/>
          </a:p>
        </p:txBody>
      </p:sp>
      <p:sp>
        <p:nvSpPr>
          <p:cNvPr id="2662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7BF210-DF91-4FC3-93C1-2D94B70E9667}" type="slidenum">
              <a:rPr lang="en-US"/>
              <a:pPr/>
              <a:t>14</a:t>
            </a:fld>
            <a:endParaRPr lang="en-US"/>
          </a:p>
        </p:txBody>
      </p:sp>
      <p:sp>
        <p:nvSpPr>
          <p:cNvPr id="2672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5B75B3-B7A0-4EFB-B0A9-CB74FEBDE96F}" type="slidenum">
              <a:rPr lang="en-US"/>
              <a:pPr/>
              <a:t>15</a:t>
            </a:fld>
            <a:endParaRPr lang="en-US"/>
          </a:p>
        </p:txBody>
      </p:sp>
      <p:sp>
        <p:nvSpPr>
          <p:cNvPr id="2682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705A84-FD05-4D47-AC27-A78FD2F746EB}" type="slidenum">
              <a:rPr lang="en-US"/>
              <a:pPr/>
              <a:t>16</a:t>
            </a:fld>
            <a:endParaRPr lang="en-US"/>
          </a:p>
        </p:txBody>
      </p:sp>
      <p:sp>
        <p:nvSpPr>
          <p:cNvPr id="2693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A97A4D-8525-4C64-A032-BCCA0365D069}" type="slidenum">
              <a:rPr lang="en-US"/>
              <a:pPr/>
              <a:t>17</a:t>
            </a:fld>
            <a:endParaRPr lang="en-US"/>
          </a:p>
        </p:txBody>
      </p:sp>
      <p:sp>
        <p:nvSpPr>
          <p:cNvPr id="2703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448EF1-6650-4F87-835C-C3F4328A278C}" type="slidenum">
              <a:rPr lang="en-US"/>
              <a:pPr/>
              <a:t>18</a:t>
            </a:fld>
            <a:endParaRPr lang="en-US"/>
          </a:p>
        </p:txBody>
      </p:sp>
      <p:sp>
        <p:nvSpPr>
          <p:cNvPr id="2713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B87891-B400-41D4-8870-3B88D25402FD}" type="slidenum">
              <a:rPr lang="en-US"/>
              <a:pPr/>
              <a:t>19</a:t>
            </a:fld>
            <a:endParaRPr lang="en-US"/>
          </a:p>
        </p:txBody>
      </p:sp>
      <p:sp>
        <p:nvSpPr>
          <p:cNvPr id="2723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32F10B-22B8-40A8-BB4F-B0493D2B915A}" type="slidenum">
              <a:rPr lang="en-US"/>
              <a:pPr/>
              <a:t>2</a:t>
            </a:fld>
            <a:endParaRPr lang="en-US"/>
          </a:p>
        </p:txBody>
      </p:sp>
      <p:sp>
        <p:nvSpPr>
          <p:cNvPr id="2549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4BE96D-3202-42E5-A3D1-2B21ED96A430}" type="slidenum">
              <a:rPr lang="en-US"/>
              <a:pPr/>
              <a:t>20</a:t>
            </a:fld>
            <a:endParaRPr lang="en-US"/>
          </a:p>
        </p:txBody>
      </p:sp>
      <p:sp>
        <p:nvSpPr>
          <p:cNvPr id="2734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CACFBE-2311-4648-98AF-B2E7E2436014}" type="slidenum">
              <a:rPr lang="en-US"/>
              <a:pPr/>
              <a:t>21</a:t>
            </a:fld>
            <a:endParaRPr lang="en-US"/>
          </a:p>
        </p:txBody>
      </p:sp>
      <p:sp>
        <p:nvSpPr>
          <p:cNvPr id="2744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C509BA-C5B5-4460-8B13-781FA8914767}" type="slidenum">
              <a:rPr lang="en-US"/>
              <a:pPr/>
              <a:t>22</a:t>
            </a:fld>
            <a:endParaRPr lang="en-US"/>
          </a:p>
        </p:txBody>
      </p:sp>
      <p:sp>
        <p:nvSpPr>
          <p:cNvPr id="2754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04E998-9994-4791-8C70-B969D887A2E1}" type="slidenum">
              <a:rPr lang="en-US"/>
              <a:pPr/>
              <a:t>23</a:t>
            </a:fld>
            <a:endParaRPr lang="en-US"/>
          </a:p>
        </p:txBody>
      </p:sp>
      <p:sp>
        <p:nvSpPr>
          <p:cNvPr id="2764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AA6799-60EF-4677-A9AD-9D85148BD9B2}" type="slidenum">
              <a:rPr lang="en-US"/>
              <a:pPr/>
              <a:t>24</a:t>
            </a:fld>
            <a:endParaRPr lang="en-US"/>
          </a:p>
        </p:txBody>
      </p:sp>
      <p:sp>
        <p:nvSpPr>
          <p:cNvPr id="2775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919C88-931D-4C7A-9DB7-64D83FC95F48}" type="slidenum">
              <a:rPr lang="en-US"/>
              <a:pPr/>
              <a:t>25</a:t>
            </a:fld>
            <a:endParaRPr lang="en-US"/>
          </a:p>
        </p:txBody>
      </p:sp>
      <p:sp>
        <p:nvSpPr>
          <p:cNvPr id="2785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51EC62-32B4-4581-8048-875653CB2BC2}" type="slidenum">
              <a:rPr lang="en-US"/>
              <a:pPr/>
              <a:t>26</a:t>
            </a:fld>
            <a:endParaRPr lang="en-US"/>
          </a:p>
        </p:txBody>
      </p:sp>
      <p:sp>
        <p:nvSpPr>
          <p:cNvPr id="2795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4669BE-535D-4DA9-98CC-24399FDE11C2}" type="slidenum">
              <a:rPr lang="en-US"/>
              <a:pPr/>
              <a:t>27</a:t>
            </a:fld>
            <a:endParaRPr lang="en-US"/>
          </a:p>
        </p:txBody>
      </p:sp>
      <p:sp>
        <p:nvSpPr>
          <p:cNvPr id="2805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5D35B1-6030-469A-8A87-1015FCA92CEA}" type="slidenum">
              <a:rPr lang="en-US"/>
              <a:pPr/>
              <a:t>28</a:t>
            </a:fld>
            <a:endParaRPr lang="en-US"/>
          </a:p>
        </p:txBody>
      </p:sp>
      <p:sp>
        <p:nvSpPr>
          <p:cNvPr id="2816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C44935-82C2-4FD1-8511-B733BB3D3123}" type="slidenum">
              <a:rPr lang="en-US"/>
              <a:pPr/>
              <a:t>29</a:t>
            </a:fld>
            <a:endParaRPr lang="en-US"/>
          </a:p>
        </p:txBody>
      </p:sp>
      <p:sp>
        <p:nvSpPr>
          <p:cNvPr id="2826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B47D0F-BC02-45C6-B306-F315551F40C5}" type="slidenum">
              <a:rPr lang="en-US"/>
              <a:pPr/>
              <a:t>3</a:t>
            </a:fld>
            <a:endParaRPr lang="en-US"/>
          </a:p>
        </p:txBody>
      </p:sp>
      <p:sp>
        <p:nvSpPr>
          <p:cNvPr id="2560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8E9313-D946-40E4-880E-F790D66C2799}" type="slidenum">
              <a:rPr lang="en-US"/>
              <a:pPr/>
              <a:t>30</a:t>
            </a:fld>
            <a:endParaRPr lang="en-US"/>
          </a:p>
        </p:txBody>
      </p:sp>
      <p:sp>
        <p:nvSpPr>
          <p:cNvPr id="2836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4A8D31-8530-4C3D-9D56-4BB18E47C0ED}" type="slidenum">
              <a:rPr lang="en-US"/>
              <a:pPr/>
              <a:t>31</a:t>
            </a:fld>
            <a:endParaRPr lang="en-US"/>
          </a:p>
        </p:txBody>
      </p:sp>
      <p:sp>
        <p:nvSpPr>
          <p:cNvPr id="2846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74CD4A-111F-444D-AAD7-5D852F7EF8F4}" type="slidenum">
              <a:rPr lang="en-US"/>
              <a:pPr/>
              <a:t>32</a:t>
            </a:fld>
            <a:endParaRPr lang="en-US"/>
          </a:p>
        </p:txBody>
      </p:sp>
      <p:sp>
        <p:nvSpPr>
          <p:cNvPr id="2856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0FF0D2-6F17-4BFD-9AF2-CFC36F7B2ACB}" type="slidenum">
              <a:rPr lang="en-US"/>
              <a:pPr/>
              <a:t>33</a:t>
            </a:fld>
            <a:endParaRPr lang="en-US"/>
          </a:p>
        </p:txBody>
      </p:sp>
      <p:sp>
        <p:nvSpPr>
          <p:cNvPr id="2867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867B86-D1D9-4BE3-A436-59FF007AB3FD}" type="slidenum">
              <a:rPr lang="en-US"/>
              <a:pPr/>
              <a:t>34</a:t>
            </a:fld>
            <a:endParaRPr lang="en-US"/>
          </a:p>
        </p:txBody>
      </p:sp>
      <p:sp>
        <p:nvSpPr>
          <p:cNvPr id="2877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CCB51C-38B4-4FB9-ACFB-7D66F44E22BA}" type="slidenum">
              <a:rPr lang="en-US"/>
              <a:pPr/>
              <a:t>35</a:t>
            </a:fld>
            <a:endParaRPr lang="en-US"/>
          </a:p>
        </p:txBody>
      </p:sp>
      <p:sp>
        <p:nvSpPr>
          <p:cNvPr id="2887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03550F-720A-447E-88A7-A745B727799B}" type="slidenum">
              <a:rPr lang="en-US"/>
              <a:pPr/>
              <a:t>36</a:t>
            </a:fld>
            <a:endParaRPr lang="en-US"/>
          </a:p>
        </p:txBody>
      </p:sp>
      <p:sp>
        <p:nvSpPr>
          <p:cNvPr id="2897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AF8900-9526-48EE-B3EE-70358A63A63C}" type="slidenum">
              <a:rPr lang="en-US"/>
              <a:pPr/>
              <a:t>37</a:t>
            </a:fld>
            <a:endParaRPr lang="en-US"/>
          </a:p>
        </p:txBody>
      </p:sp>
      <p:sp>
        <p:nvSpPr>
          <p:cNvPr id="2908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150DAD-26E2-46FF-B68F-A3797E7D9B9F}" type="slidenum">
              <a:rPr lang="en-US"/>
              <a:pPr/>
              <a:t>38</a:t>
            </a:fld>
            <a:endParaRPr lang="en-US"/>
          </a:p>
        </p:txBody>
      </p:sp>
      <p:sp>
        <p:nvSpPr>
          <p:cNvPr id="2918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3D6294-A7C1-488A-AFB4-007C77BC132F}" type="slidenum">
              <a:rPr lang="en-US"/>
              <a:pPr/>
              <a:t>39</a:t>
            </a:fld>
            <a:endParaRPr lang="en-US"/>
          </a:p>
        </p:txBody>
      </p:sp>
      <p:sp>
        <p:nvSpPr>
          <p:cNvPr id="2928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60E70E-B96A-496C-B60C-D9679868F56D}" type="slidenum">
              <a:rPr lang="en-US"/>
              <a:pPr/>
              <a:t>4</a:t>
            </a:fld>
            <a:endParaRPr lang="en-US"/>
          </a:p>
        </p:txBody>
      </p:sp>
      <p:sp>
        <p:nvSpPr>
          <p:cNvPr id="2570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768AE0-8164-43B9-8AA8-11625841EB1B}" type="slidenum">
              <a:rPr lang="en-US"/>
              <a:pPr/>
              <a:t>40</a:t>
            </a:fld>
            <a:endParaRPr lang="en-US"/>
          </a:p>
        </p:txBody>
      </p:sp>
      <p:sp>
        <p:nvSpPr>
          <p:cNvPr id="2938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ED53DF-4FD4-43A6-B6C4-72CEF4993692}" type="slidenum">
              <a:rPr lang="en-US"/>
              <a:pPr/>
              <a:t>41</a:t>
            </a:fld>
            <a:endParaRPr lang="en-US"/>
          </a:p>
        </p:txBody>
      </p:sp>
      <p:sp>
        <p:nvSpPr>
          <p:cNvPr id="2949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A3B03A-FBA5-4B1F-A1F4-CA76575C8C91}" type="slidenum">
              <a:rPr lang="en-US"/>
              <a:pPr/>
              <a:t>42</a:t>
            </a:fld>
            <a:endParaRPr lang="en-US"/>
          </a:p>
        </p:txBody>
      </p:sp>
      <p:sp>
        <p:nvSpPr>
          <p:cNvPr id="2959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CF5DF5-9F7C-46C3-8296-FE8E4D8042AC}" type="slidenum">
              <a:rPr lang="en-US"/>
              <a:pPr/>
              <a:t>43</a:t>
            </a:fld>
            <a:endParaRPr lang="en-US"/>
          </a:p>
        </p:txBody>
      </p:sp>
      <p:sp>
        <p:nvSpPr>
          <p:cNvPr id="2969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46A366-5F1C-4E8A-B671-CB2A3EB28BC2}" type="slidenum">
              <a:rPr lang="en-US"/>
              <a:pPr/>
              <a:t>44</a:t>
            </a:fld>
            <a:endParaRPr lang="en-US"/>
          </a:p>
        </p:txBody>
      </p:sp>
      <p:sp>
        <p:nvSpPr>
          <p:cNvPr id="2979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9A870C-9853-414D-A57C-22256384B647}" type="slidenum">
              <a:rPr lang="en-US"/>
              <a:pPr/>
              <a:t>45</a:t>
            </a:fld>
            <a:endParaRPr lang="en-US"/>
          </a:p>
        </p:txBody>
      </p:sp>
      <p:sp>
        <p:nvSpPr>
          <p:cNvPr id="2990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7CDBBE-BB63-43DA-A94B-FFD4949FEACC}" type="slidenum">
              <a:rPr lang="en-US"/>
              <a:pPr/>
              <a:t>46</a:t>
            </a:fld>
            <a:endParaRPr lang="en-US"/>
          </a:p>
        </p:txBody>
      </p:sp>
      <p:sp>
        <p:nvSpPr>
          <p:cNvPr id="3000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C3F330-1078-49C8-AB5A-59F69687DFDD}" type="slidenum">
              <a:rPr lang="en-US"/>
              <a:pPr/>
              <a:t>47</a:t>
            </a:fld>
            <a:endParaRPr lang="en-US"/>
          </a:p>
        </p:txBody>
      </p:sp>
      <p:sp>
        <p:nvSpPr>
          <p:cNvPr id="3010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4BF780-1116-454C-8AA3-68745DA0C621}" type="slidenum">
              <a:rPr lang="en-US"/>
              <a:pPr/>
              <a:t>48</a:t>
            </a:fld>
            <a:endParaRPr lang="en-US"/>
          </a:p>
        </p:txBody>
      </p:sp>
      <p:sp>
        <p:nvSpPr>
          <p:cNvPr id="3020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726028-ADF1-400C-858C-9CCDF33A15A4}" type="slidenum">
              <a:rPr lang="en-US"/>
              <a:pPr/>
              <a:t>49</a:t>
            </a:fld>
            <a:endParaRPr lang="en-US"/>
          </a:p>
        </p:txBody>
      </p:sp>
      <p:sp>
        <p:nvSpPr>
          <p:cNvPr id="3031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19F5A2-3622-4D5B-B94F-B4FE88C141E8}" type="slidenum">
              <a:rPr lang="en-US"/>
              <a:pPr/>
              <a:t>5</a:t>
            </a:fld>
            <a:endParaRPr lang="en-US"/>
          </a:p>
        </p:txBody>
      </p:sp>
      <p:sp>
        <p:nvSpPr>
          <p:cNvPr id="2580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A2F3B1-4A03-474E-A58B-203DE3F4CE01}" type="slidenum">
              <a:rPr lang="en-US"/>
              <a:pPr/>
              <a:t>50</a:t>
            </a:fld>
            <a:endParaRPr lang="en-US"/>
          </a:p>
        </p:txBody>
      </p:sp>
      <p:sp>
        <p:nvSpPr>
          <p:cNvPr id="3041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A12F0A-82D4-4929-BC41-C5BEE84AAEF9}" type="slidenum">
              <a:rPr lang="en-US"/>
              <a:pPr/>
              <a:t>51</a:t>
            </a:fld>
            <a:endParaRPr lang="en-US"/>
          </a:p>
        </p:txBody>
      </p:sp>
      <p:sp>
        <p:nvSpPr>
          <p:cNvPr id="3051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F6B99C-979C-4EF0-B806-D7739AEB92A8}" type="slidenum">
              <a:rPr lang="en-US"/>
              <a:pPr/>
              <a:t>6</a:t>
            </a:fld>
            <a:endParaRPr lang="en-US"/>
          </a:p>
        </p:txBody>
      </p:sp>
      <p:sp>
        <p:nvSpPr>
          <p:cNvPr id="2590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B7B757-BF1D-4B91-A1AF-455813F6EC63}" type="slidenum">
              <a:rPr lang="en-US"/>
              <a:pPr/>
              <a:t>7</a:t>
            </a:fld>
            <a:endParaRPr lang="en-US"/>
          </a:p>
        </p:txBody>
      </p:sp>
      <p:sp>
        <p:nvSpPr>
          <p:cNvPr id="2600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3BAC42-FA4B-4B27-9920-638CC5C5D6EB}" type="slidenum">
              <a:rPr lang="en-US"/>
              <a:pPr/>
              <a:t>8</a:t>
            </a:fld>
            <a:endParaRPr lang="en-US"/>
          </a:p>
        </p:txBody>
      </p:sp>
      <p:sp>
        <p:nvSpPr>
          <p:cNvPr id="2611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F0755A-162A-4F6C-A6E3-A3E50A0ECC05}" type="slidenum">
              <a:rPr lang="en-US"/>
              <a:pPr/>
              <a:t>9</a:t>
            </a:fld>
            <a:endParaRPr lang="en-US"/>
          </a:p>
        </p:txBody>
      </p:sp>
      <p:sp>
        <p:nvSpPr>
          <p:cNvPr id="2621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B96557-9914-4728-9160-B7B7FE1207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8D110D-5352-4958-95F1-20A0C4EA6B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A7D1EE-82CE-413F-9DE0-2673A593C1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8BC196-D8F0-4224-A69B-C436199BA4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7B187D-0AFB-4824-993F-3620029941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F627C3-E152-44C1-958D-03F94176C6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1E45D7-C3A6-4367-BC8B-B58E80FFE9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777170-FBC4-4C3C-96BA-B73CF5C086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039775-FF81-45F0-9550-D27BB63C11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D5E6B3-C1D4-42C7-874E-330DE018CD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1A1A02-9EB1-4E71-995D-A5CA12F9CC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E8C5131-157F-492D-A847-8585D6C2C15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zo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13" Type="http://schemas.openxmlformats.org/officeDocument/2006/relationships/slide" Target="slide24.xml"/><Relationship Id="rId18" Type="http://schemas.openxmlformats.org/officeDocument/2006/relationships/slide" Target="slide34.xml"/><Relationship Id="rId26" Type="http://schemas.openxmlformats.org/officeDocument/2006/relationships/slide" Target="slide50.xml"/><Relationship Id="rId3" Type="http://schemas.openxmlformats.org/officeDocument/2006/relationships/slide" Target="slide4.xml"/><Relationship Id="rId21" Type="http://schemas.openxmlformats.org/officeDocument/2006/relationships/slide" Target="slide40.xml"/><Relationship Id="rId7" Type="http://schemas.openxmlformats.org/officeDocument/2006/relationships/slide" Target="slide12.xml"/><Relationship Id="rId12" Type="http://schemas.openxmlformats.org/officeDocument/2006/relationships/slide" Target="slide22.xml"/><Relationship Id="rId17" Type="http://schemas.openxmlformats.org/officeDocument/2006/relationships/slide" Target="slide32.xml"/><Relationship Id="rId25" Type="http://schemas.openxmlformats.org/officeDocument/2006/relationships/slide" Target="slide48.xml"/><Relationship Id="rId2" Type="http://schemas.openxmlformats.org/officeDocument/2006/relationships/notesSlide" Target="../notesSlides/notesSlide1.xml"/><Relationship Id="rId16" Type="http://schemas.openxmlformats.org/officeDocument/2006/relationships/slide" Target="slide30.xml"/><Relationship Id="rId20" Type="http://schemas.openxmlformats.org/officeDocument/2006/relationships/slide" Target="slide38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11" Type="http://schemas.openxmlformats.org/officeDocument/2006/relationships/slide" Target="slide20.xml"/><Relationship Id="rId24" Type="http://schemas.openxmlformats.org/officeDocument/2006/relationships/slide" Target="slide46.xml"/><Relationship Id="rId5" Type="http://schemas.openxmlformats.org/officeDocument/2006/relationships/slide" Target="slide8.xml"/><Relationship Id="rId15" Type="http://schemas.openxmlformats.org/officeDocument/2006/relationships/slide" Target="slide28.xml"/><Relationship Id="rId23" Type="http://schemas.openxmlformats.org/officeDocument/2006/relationships/slide" Target="slide44.xml"/><Relationship Id="rId10" Type="http://schemas.openxmlformats.org/officeDocument/2006/relationships/slide" Target="slide18.xml"/><Relationship Id="rId19" Type="http://schemas.openxmlformats.org/officeDocument/2006/relationships/slide" Target="slide36.xml"/><Relationship Id="rId4" Type="http://schemas.openxmlformats.org/officeDocument/2006/relationships/slide" Target="slide6.xml"/><Relationship Id="rId9" Type="http://schemas.openxmlformats.org/officeDocument/2006/relationships/slide" Target="slide16.xml"/><Relationship Id="rId14" Type="http://schemas.openxmlformats.org/officeDocument/2006/relationships/slide" Target="slide26.xml"/><Relationship Id="rId22" Type="http://schemas.openxmlformats.org/officeDocument/2006/relationships/slide" Target="slide42.xml"/><Relationship Id="rId27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7" name="AutoShape 8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3" action="ppaction://hlinksldjump"/>
              </a:rPr>
              <a:t>200</a:t>
            </a:r>
            <a:endParaRPr lang="en-US" sz="3600" b="1"/>
          </a:p>
        </p:txBody>
      </p:sp>
      <p:sp>
        <p:nvSpPr>
          <p:cNvPr id="2138" name="AutoShape 9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4" action="ppaction://hlinksldjump"/>
              </a:rPr>
              <a:t>300</a:t>
            </a:r>
            <a:endParaRPr lang="en-US" sz="3600" b="1">
              <a:hlinkClick r:id="rId4" action="ppaction://hlinksldjump"/>
            </a:endParaRPr>
          </a:p>
        </p:txBody>
      </p:sp>
      <p:sp>
        <p:nvSpPr>
          <p:cNvPr id="2139" name="AutoShape 91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5" action="ppaction://hlinksldjump"/>
              </a:rPr>
              <a:t>400</a:t>
            </a:r>
            <a:endParaRPr lang="en-US" sz="3600" b="1">
              <a:hlinkClick r:id="rId5" action="ppaction://hlinksldjump"/>
            </a:endParaRPr>
          </a:p>
        </p:txBody>
      </p:sp>
      <p:sp>
        <p:nvSpPr>
          <p:cNvPr id="2140" name="AutoShape 92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6" action="ppaction://hlinksldjump"/>
              </a:rPr>
              <a:t>500</a:t>
            </a:r>
            <a:endParaRPr lang="en-US" sz="3600" b="1"/>
          </a:p>
        </p:txBody>
      </p:sp>
      <p:sp>
        <p:nvSpPr>
          <p:cNvPr id="2149" name="AutoShape 101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7" action="ppaction://hlinksldjump"/>
              </a:rPr>
              <a:t>100</a:t>
            </a:r>
            <a:endParaRPr lang="en-US" sz="3600" b="1"/>
          </a:p>
        </p:txBody>
      </p:sp>
      <p:sp>
        <p:nvSpPr>
          <p:cNvPr id="2150" name="AutoShape 102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8" action="ppaction://hlinksldjump"/>
              </a:rPr>
              <a:t>200</a:t>
            </a:r>
            <a:endParaRPr lang="en-US" sz="3600" b="1">
              <a:hlinkClick r:id="rId8" action="ppaction://hlinksldjump"/>
            </a:endParaRPr>
          </a:p>
        </p:txBody>
      </p:sp>
      <p:sp>
        <p:nvSpPr>
          <p:cNvPr id="2151" name="AutoShape 103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9" action="ppaction://hlinksldjump"/>
              </a:rPr>
              <a:t>300</a:t>
            </a:r>
            <a:endParaRPr lang="en-US" sz="3600" b="1"/>
          </a:p>
        </p:txBody>
      </p:sp>
      <p:sp>
        <p:nvSpPr>
          <p:cNvPr id="2152" name="AutoShape 104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0" action="ppaction://hlinksldjump"/>
              </a:rPr>
              <a:t>400</a:t>
            </a:r>
            <a:endParaRPr lang="en-US" sz="3600" b="1"/>
          </a:p>
        </p:txBody>
      </p:sp>
      <p:sp>
        <p:nvSpPr>
          <p:cNvPr id="2153" name="AutoShape 105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1" action="ppaction://hlinksldjump"/>
              </a:rPr>
              <a:t>500</a:t>
            </a:r>
            <a:endParaRPr lang="en-US" sz="3600" b="1"/>
          </a:p>
        </p:txBody>
      </p:sp>
      <p:sp>
        <p:nvSpPr>
          <p:cNvPr id="2154" name="AutoShape 106">
            <a:hlinkClick r:id="rId1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2" action="ppaction://hlinksldjump"/>
              </a:rPr>
              <a:t>100</a:t>
            </a:r>
            <a:endParaRPr lang="en-US" sz="3600" b="1"/>
          </a:p>
        </p:txBody>
      </p:sp>
      <p:sp>
        <p:nvSpPr>
          <p:cNvPr id="2155" name="AutoShape 107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3" action="ppaction://hlinksldjump"/>
              </a:rPr>
              <a:t>200</a:t>
            </a:r>
            <a:endParaRPr lang="en-US" sz="3600" b="1"/>
          </a:p>
        </p:txBody>
      </p:sp>
      <p:sp>
        <p:nvSpPr>
          <p:cNvPr id="2156" name="AutoShape 108">
            <a:hlinkClick r:id="rId1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4" action="ppaction://hlinksldjump"/>
              </a:rPr>
              <a:t>300</a:t>
            </a:r>
            <a:endParaRPr lang="en-US" sz="3600" b="1"/>
          </a:p>
        </p:txBody>
      </p:sp>
      <p:sp>
        <p:nvSpPr>
          <p:cNvPr id="2157" name="AutoShape 109">
            <a:hlinkClick r:id="rId1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5" action="ppaction://hlinksldjump"/>
              </a:rPr>
              <a:t>400</a:t>
            </a:r>
            <a:endParaRPr lang="en-US" sz="3600" b="1"/>
          </a:p>
        </p:txBody>
      </p:sp>
      <p:sp>
        <p:nvSpPr>
          <p:cNvPr id="2158" name="AutoShape 110">
            <a:hlinkClick r:id="rId1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6" action="ppaction://hlinksldjump"/>
              </a:rPr>
              <a:t>500</a:t>
            </a:r>
            <a:endParaRPr lang="en-US" sz="3600" b="1"/>
          </a:p>
        </p:txBody>
      </p:sp>
      <p:sp>
        <p:nvSpPr>
          <p:cNvPr id="2159" name="AutoShape 111">
            <a:hlinkClick r:id="rId1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7" action="ppaction://hlinksldjump"/>
              </a:rPr>
              <a:t>100</a:t>
            </a:r>
            <a:endParaRPr lang="en-US" sz="3600" b="1"/>
          </a:p>
        </p:txBody>
      </p:sp>
      <p:sp>
        <p:nvSpPr>
          <p:cNvPr id="2160" name="AutoShape 112">
            <a:hlinkClick r:id="rId1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8" action="ppaction://hlinksldjump"/>
              </a:rPr>
              <a:t>200</a:t>
            </a:r>
            <a:endParaRPr lang="en-US" sz="3600" b="1"/>
          </a:p>
        </p:txBody>
      </p:sp>
      <p:sp>
        <p:nvSpPr>
          <p:cNvPr id="2161" name="AutoShape 113">
            <a:hlinkClick r:id="rId1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9" action="ppaction://hlinksldjump"/>
              </a:rPr>
              <a:t>300</a:t>
            </a:r>
            <a:endParaRPr lang="en-US" sz="3600" b="1"/>
          </a:p>
        </p:txBody>
      </p:sp>
      <p:sp>
        <p:nvSpPr>
          <p:cNvPr id="2162" name="AutoShape 114">
            <a:hlinkClick r:id="rId2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0" action="ppaction://hlinksldjump"/>
              </a:rPr>
              <a:t>400</a:t>
            </a:r>
            <a:endParaRPr lang="en-US" sz="3600" b="1"/>
          </a:p>
        </p:txBody>
      </p:sp>
      <p:sp>
        <p:nvSpPr>
          <p:cNvPr id="2163" name="AutoShape 115">
            <a:hlinkClick r:id="rId2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1" action="ppaction://hlinksldjump"/>
              </a:rPr>
              <a:t>500</a:t>
            </a:r>
            <a:endParaRPr lang="en-US" sz="3600" b="1"/>
          </a:p>
        </p:txBody>
      </p:sp>
      <p:sp>
        <p:nvSpPr>
          <p:cNvPr id="2164" name="AutoShape 116">
            <a:hlinkClick r:id="rId2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2" action="ppaction://hlinksldjump"/>
              </a:rPr>
              <a:t>100</a:t>
            </a:r>
            <a:endParaRPr lang="en-US" sz="3600" b="1"/>
          </a:p>
        </p:txBody>
      </p:sp>
      <p:sp>
        <p:nvSpPr>
          <p:cNvPr id="2165" name="AutoShape 117">
            <a:hlinkClick r:id="rId2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3" action="ppaction://hlinksldjump"/>
              </a:rPr>
              <a:t>200</a:t>
            </a:r>
            <a:endParaRPr lang="en-US" sz="3600" b="1"/>
          </a:p>
        </p:txBody>
      </p:sp>
      <p:sp>
        <p:nvSpPr>
          <p:cNvPr id="2166" name="AutoShape 118">
            <a:hlinkClick r:id="rId2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4" action="ppaction://hlinksldjump"/>
              </a:rPr>
              <a:t>300</a:t>
            </a:r>
            <a:endParaRPr lang="en-US" sz="3600" b="1"/>
          </a:p>
        </p:txBody>
      </p:sp>
      <p:sp>
        <p:nvSpPr>
          <p:cNvPr id="2167" name="AutoShape 119">
            <a:hlinkClick r:id="rId2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5" action="ppaction://hlinksldjump"/>
              </a:rPr>
              <a:t>400</a:t>
            </a:r>
            <a:endParaRPr lang="en-US" sz="3600" b="1"/>
          </a:p>
        </p:txBody>
      </p:sp>
      <p:sp>
        <p:nvSpPr>
          <p:cNvPr id="2168" name="AutoShape 120">
            <a:hlinkClick r:id="rId2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6" action="ppaction://hlinksldjump"/>
              </a:rPr>
              <a:t>500</a:t>
            </a:r>
            <a:endParaRPr lang="en-US" sz="3600" b="1"/>
          </a:p>
        </p:txBody>
      </p:sp>
      <p:sp>
        <p:nvSpPr>
          <p:cNvPr id="2088" name="AutoShape 40">
            <a:hlinkClick r:id="rId2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" action="ppaction://hlinkshowjump?jump=nextslide"/>
              </a:rPr>
              <a:t>100</a:t>
            </a:r>
            <a:endParaRPr lang="en-US" sz="3600" b="1"/>
          </a:p>
        </p:txBody>
      </p:sp>
      <p:sp>
        <p:nvSpPr>
          <p:cNvPr id="2106" name="Rectangle 58"/>
          <p:cNvSpPr>
            <a:spLocks noChangeArrowheads="1"/>
          </p:cNvSpPr>
          <p:nvPr/>
        </p:nvSpPr>
        <p:spPr bwMode="auto">
          <a:xfrm>
            <a:off x="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b="1">
                <a:solidFill>
                  <a:schemeClr val="bg1"/>
                </a:solidFill>
                <a:latin typeface="Garamond" pitchFamily="18" charset="0"/>
              </a:rPr>
              <a:t>Life on </a:t>
            </a:r>
          </a:p>
          <a:p>
            <a:r>
              <a:rPr lang="en-US" sz="2800" b="1">
                <a:solidFill>
                  <a:schemeClr val="bg1"/>
                </a:solidFill>
                <a:latin typeface="Garamond" pitchFamily="18" charset="0"/>
              </a:rPr>
              <a:t>the reef</a:t>
            </a:r>
          </a:p>
        </p:txBody>
      </p:sp>
      <p:sp>
        <p:nvSpPr>
          <p:cNvPr id="2145" name="Rectangle 97"/>
          <p:cNvSpPr>
            <a:spLocks noChangeArrowheads="1"/>
          </p:cNvSpPr>
          <p:nvPr/>
        </p:nvSpPr>
        <p:spPr bwMode="auto">
          <a:xfrm>
            <a:off x="18288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b="1">
                <a:solidFill>
                  <a:schemeClr val="bg1"/>
                </a:solidFill>
              </a:rPr>
              <a:t>Coral reefs </a:t>
            </a:r>
          </a:p>
          <a:p>
            <a:r>
              <a:rPr lang="en-US" sz="2800" b="1">
                <a:solidFill>
                  <a:schemeClr val="bg1"/>
                </a:solidFill>
              </a:rPr>
              <a:t>get risqué</a:t>
            </a:r>
          </a:p>
        </p:txBody>
      </p:sp>
      <p:sp>
        <p:nvSpPr>
          <p:cNvPr id="2146" name="Rectangle 98"/>
          <p:cNvSpPr>
            <a:spLocks noChangeArrowheads="1"/>
          </p:cNvSpPr>
          <p:nvPr/>
        </p:nvSpPr>
        <p:spPr bwMode="auto">
          <a:xfrm>
            <a:off x="36576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b="1">
                <a:solidFill>
                  <a:schemeClr val="bg1"/>
                </a:solidFill>
              </a:rPr>
              <a:t>Corals </a:t>
            </a:r>
          </a:p>
          <a:p>
            <a:r>
              <a:rPr lang="en-US" sz="2800" b="1">
                <a:solidFill>
                  <a:schemeClr val="bg1"/>
                </a:solidFill>
              </a:rPr>
              <a:t>zone out</a:t>
            </a:r>
          </a:p>
        </p:txBody>
      </p:sp>
      <p:sp>
        <p:nvSpPr>
          <p:cNvPr id="2147" name="Rectangle 99"/>
          <p:cNvSpPr>
            <a:spLocks noChangeArrowheads="1"/>
          </p:cNvSpPr>
          <p:nvPr/>
        </p:nvSpPr>
        <p:spPr bwMode="auto">
          <a:xfrm>
            <a:off x="54864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b="1">
                <a:solidFill>
                  <a:schemeClr val="bg1"/>
                </a:solidFill>
              </a:rPr>
              <a:t>Coral grief</a:t>
            </a:r>
          </a:p>
        </p:txBody>
      </p:sp>
      <p:sp>
        <p:nvSpPr>
          <p:cNvPr id="2148" name="Rectangle 100"/>
          <p:cNvSpPr>
            <a:spLocks noChangeArrowheads="1"/>
          </p:cNvSpPr>
          <p:nvPr/>
        </p:nvSpPr>
        <p:spPr bwMode="auto">
          <a:xfrm>
            <a:off x="73152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b="1">
                <a:solidFill>
                  <a:schemeClr val="bg1"/>
                </a:solidFill>
              </a:rPr>
              <a:t>Our local </a:t>
            </a:r>
          </a:p>
          <a:p>
            <a:r>
              <a:rPr lang="en-US" sz="2800" b="1">
                <a:solidFill>
                  <a:schemeClr val="bg1"/>
                </a:solidFill>
              </a:rPr>
              <a:t>reefs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4" name="Rectangle 205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/>
              <a:t>I belong to a group of unrelated animals that come in many shapes. You can only see me through a microscope. We drift through the waters. Some of us eat algae and others eat their own group.</a:t>
            </a:r>
          </a:p>
        </p:txBody>
      </p:sp>
      <p:sp>
        <p:nvSpPr>
          <p:cNvPr id="114695" name="Rectangle 205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1" name="AutoShape 1029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45" name="Rectangle 103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Zooplankton </a:t>
            </a:r>
          </a:p>
        </p:txBody>
      </p:sp>
      <p:sp>
        <p:nvSpPr>
          <p:cNvPr id="116746" name="Rectangle 103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90" name="Rectangle 205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/>
              <a:t>Corals reproduce by releasing their eggs and sperm into the water. This is called</a:t>
            </a:r>
          </a:p>
        </p:txBody>
      </p:sp>
      <p:sp>
        <p:nvSpPr>
          <p:cNvPr id="118791" name="Rectangle 205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6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0840" name="Rectangle 103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Spawning </a:t>
            </a:r>
          </a:p>
        </p:txBody>
      </p:sp>
      <p:sp>
        <p:nvSpPr>
          <p:cNvPr id="120841" name="Rectangle 103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7" name="Rectangle 2055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/>
              <a:t>The sperm and egg joined together to form larvae is called</a:t>
            </a:r>
          </a:p>
        </p:txBody>
      </p:sp>
      <p:sp>
        <p:nvSpPr>
          <p:cNvPr id="122888" name="Rectangle 205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2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935" name="Rectangle 103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Planulae </a:t>
            </a:r>
          </a:p>
        </p:txBody>
      </p:sp>
      <p:sp>
        <p:nvSpPr>
          <p:cNvPr id="124936" name="Rectangle 103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82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/>
              <a:t>When a planula finally settles on hard substrate, it turns into a single</a:t>
            </a:r>
          </a:p>
        </p:txBody>
      </p:sp>
      <p:sp>
        <p:nvSpPr>
          <p:cNvPr id="126983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8" name="AutoShape 205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031" name="Rectangle 2055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Coral polyp</a:t>
            </a:r>
          </a:p>
        </p:txBody>
      </p:sp>
      <p:sp>
        <p:nvSpPr>
          <p:cNvPr id="129032" name="Rectangle 205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8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One polyp divides to make 2 polyps, and each new polyp continues to divide, forming a </a:t>
            </a:r>
          </a:p>
        </p:txBody>
      </p:sp>
      <p:sp>
        <p:nvSpPr>
          <p:cNvPr id="131079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4" name="AutoShape 205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27" name="Rectangle 2055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Coral colony</a:t>
            </a:r>
          </a:p>
        </p:txBody>
      </p:sp>
      <p:sp>
        <p:nvSpPr>
          <p:cNvPr id="133128" name="Rectangle 205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4937125" y="28638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/>
              <a:t>I have a backbone, 4 flipper-like legs, and a hard shell. I breathe air.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4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/>
              <a:t>Most corals spawn this many times during a year</a:t>
            </a:r>
          </a:p>
        </p:txBody>
      </p:sp>
      <p:sp>
        <p:nvSpPr>
          <p:cNvPr id="135175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20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7223" name="Rectangle 103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Once </a:t>
            </a:r>
          </a:p>
        </p:txBody>
      </p:sp>
      <p:sp>
        <p:nvSpPr>
          <p:cNvPr id="137224" name="Rectangle 103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70" name="Rectangle 205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/>
              <a:t>The seaward facing slope of the reef is called</a:t>
            </a:r>
          </a:p>
        </p:txBody>
      </p:sp>
      <p:sp>
        <p:nvSpPr>
          <p:cNvPr id="139271" name="Rectangle 205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6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319" name="Rectangle 103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Fore reef</a:t>
            </a:r>
          </a:p>
        </p:txBody>
      </p:sp>
      <p:sp>
        <p:nvSpPr>
          <p:cNvPr id="141320" name="Rectangle 103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6" name="Rectangle 205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/>
              <a:t>The highest and shallowest part of the reef is called</a:t>
            </a:r>
          </a:p>
        </p:txBody>
      </p:sp>
      <p:sp>
        <p:nvSpPr>
          <p:cNvPr id="143367" name="Rectangle 205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1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Reef crest</a:t>
            </a:r>
          </a:p>
        </p:txBody>
      </p:sp>
      <p:sp>
        <p:nvSpPr>
          <p:cNvPr id="145417" name="Rectangle 9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62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/>
              <a:t>This type of coral grows in deeper water where less light is needed and has a flat shape on top</a:t>
            </a:r>
          </a:p>
        </p:txBody>
      </p:sp>
      <p:sp>
        <p:nvSpPr>
          <p:cNvPr id="147463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1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Plate-like leaf coral</a:t>
            </a:r>
          </a:p>
        </p:txBody>
      </p:sp>
      <p:sp>
        <p:nvSpPr>
          <p:cNvPr id="149512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8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/>
              <a:t>On the reef crest types of coral can provide protection from strong storms and waves. This coral can also sting you if accidentally touched.</a:t>
            </a:r>
          </a:p>
        </p:txBody>
      </p:sp>
      <p:sp>
        <p:nvSpPr>
          <p:cNvPr id="151559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0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Fire coral</a:t>
            </a:r>
          </a:p>
        </p:txBody>
      </p:sp>
      <p:sp>
        <p:nvSpPr>
          <p:cNvPr id="153608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54277" name="AutoShape 5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4752975" y="25558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54281" name="Rectangle 9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Sea Turtle</a:t>
            </a:r>
          </a:p>
        </p:txBody>
      </p:sp>
      <p:sp>
        <p:nvSpPr>
          <p:cNvPr id="54282" name="Rectangle 1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4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/>
              <a:t>This coral can be found on the seaward side of the reef and looks more like moose antlers.</a:t>
            </a:r>
          </a:p>
        </p:txBody>
      </p:sp>
      <p:sp>
        <p:nvSpPr>
          <p:cNvPr id="155655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0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770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Elkhorn coral</a:t>
            </a:r>
          </a:p>
        </p:txBody>
      </p:sp>
      <p:sp>
        <p:nvSpPr>
          <p:cNvPr id="157704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50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/>
              <a:t>This explosive material is sometimes used on reefs to capture fish</a:t>
            </a:r>
          </a:p>
        </p:txBody>
      </p:sp>
      <p:sp>
        <p:nvSpPr>
          <p:cNvPr id="159751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179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Dynamite </a:t>
            </a:r>
          </a:p>
        </p:txBody>
      </p:sp>
      <p:sp>
        <p:nvSpPr>
          <p:cNvPr id="161800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6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/>
              <a:t>This material in the water can smother a reef or decrease the amount of light needed for coral growth</a:t>
            </a:r>
          </a:p>
        </p:txBody>
      </p:sp>
      <p:sp>
        <p:nvSpPr>
          <p:cNvPr id="163847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589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Sediment </a:t>
            </a:r>
          </a:p>
        </p:txBody>
      </p:sp>
      <p:sp>
        <p:nvSpPr>
          <p:cNvPr id="165896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42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/>
              <a:t>Mooring buoys are placed in the water to prevent this</a:t>
            </a:r>
          </a:p>
        </p:txBody>
      </p:sp>
      <p:sp>
        <p:nvSpPr>
          <p:cNvPr id="167943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999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Anchoring on the reef</a:t>
            </a:r>
          </a:p>
        </p:txBody>
      </p:sp>
      <p:sp>
        <p:nvSpPr>
          <p:cNvPr id="169992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8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/>
              <a:t>Extremely high temperature waters may cause this to happen to coral</a:t>
            </a:r>
          </a:p>
        </p:txBody>
      </p:sp>
      <p:sp>
        <p:nvSpPr>
          <p:cNvPr id="172039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08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Coral bleaching</a:t>
            </a:r>
          </a:p>
        </p:txBody>
      </p:sp>
      <p:sp>
        <p:nvSpPr>
          <p:cNvPr id="174088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13315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4549775" y="30527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sz="2400"/>
          </a:p>
        </p:txBody>
      </p:sp>
      <p:sp>
        <p:nvSpPr>
          <p:cNvPr id="13321" name="Rectangle 9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/>
              <a:t>I have a backbone, fins, and scales. I have a long, smooth body, very sharp teeth. I swim fast and eat small fish.</a:t>
            </a:r>
          </a:p>
        </p:txBody>
      </p:sp>
      <p:sp>
        <p:nvSpPr>
          <p:cNvPr id="13322" name="Rectangle 1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4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/>
              <a:t>The removal of herbivorous fish will result in the overgrowth of this</a:t>
            </a:r>
          </a:p>
        </p:txBody>
      </p:sp>
      <p:sp>
        <p:nvSpPr>
          <p:cNvPr id="176135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8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818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Algae </a:t>
            </a:r>
          </a:p>
        </p:txBody>
      </p:sp>
      <p:sp>
        <p:nvSpPr>
          <p:cNvPr id="178184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30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/>
              <a:t>The major fast-moving ocean current that runs close to Florida’s southeast coastal shore is called</a:t>
            </a:r>
          </a:p>
        </p:txBody>
      </p:sp>
      <p:sp>
        <p:nvSpPr>
          <p:cNvPr id="180231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227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The Gulf Stream</a:t>
            </a:r>
          </a:p>
        </p:txBody>
      </p:sp>
      <p:sp>
        <p:nvSpPr>
          <p:cNvPr id="182280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6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/>
              <a:t>Not including the Florida Keys, these are the 4 counties where the southeast coral reef tract can be found</a:t>
            </a:r>
          </a:p>
        </p:txBody>
      </p:sp>
      <p:sp>
        <p:nvSpPr>
          <p:cNvPr id="184327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637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/>
              <a:t>Miami-Dade, Broward, Palm Beach, Martin</a:t>
            </a:r>
          </a:p>
        </p:txBody>
      </p:sp>
      <p:sp>
        <p:nvSpPr>
          <p:cNvPr id="186376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22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/>
              <a:t>Coral reefs in southeast Florida can be found as close as this many meters from shore</a:t>
            </a:r>
          </a:p>
        </p:txBody>
      </p:sp>
      <p:sp>
        <p:nvSpPr>
          <p:cNvPr id="188423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047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500 meters</a:t>
            </a:r>
          </a:p>
        </p:txBody>
      </p:sp>
      <p:sp>
        <p:nvSpPr>
          <p:cNvPr id="190472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8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/>
              <a:t>Coral reefs in South Florida generate this many dollars to the economy</a:t>
            </a:r>
          </a:p>
        </p:txBody>
      </p:sp>
      <p:sp>
        <p:nvSpPr>
          <p:cNvPr id="192519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56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2 billion</a:t>
            </a:r>
          </a:p>
        </p:txBody>
      </p:sp>
      <p:sp>
        <p:nvSpPr>
          <p:cNvPr id="194568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2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56" name="Rectangle 103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Barracuda</a:t>
            </a:r>
          </a:p>
        </p:txBody>
      </p:sp>
      <p:sp>
        <p:nvSpPr>
          <p:cNvPr id="104457" name="Rectangle 103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/>
              <a:t>These 2 coral species were listed as threatened on the endangered species list</a:t>
            </a:r>
          </a:p>
        </p:txBody>
      </p:sp>
      <p:sp>
        <p:nvSpPr>
          <p:cNvPr id="196615" name="Rectangle 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6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866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/>
              <a:t>Staghorn and elkhorn (</a:t>
            </a:r>
            <a:r>
              <a:rPr lang="en-US" sz="4000" i="1"/>
              <a:t>Acropora cervicornis</a:t>
            </a:r>
            <a:r>
              <a:rPr lang="en-US" sz="4000"/>
              <a:t> and </a:t>
            </a:r>
            <a:r>
              <a:rPr lang="en-US" sz="4000" i="1"/>
              <a:t>Acropora palmata</a:t>
            </a:r>
            <a:r>
              <a:rPr lang="en-US" sz="4000"/>
              <a:t>)</a:t>
            </a:r>
          </a:p>
        </p:txBody>
      </p:sp>
      <p:sp>
        <p:nvSpPr>
          <p:cNvPr id="198664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/>
              <a:t>I am a spiny-skinned animal, with a circular body shape. I eat algae on the reef. My long spines protect me.</a:t>
            </a:r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8" name="AutoShape 307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552" name="Rectangle 308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Long-spined sea urchin</a:t>
            </a:r>
          </a:p>
        </p:txBody>
      </p:sp>
      <p:sp>
        <p:nvSpPr>
          <p:cNvPr id="108553" name="Rectangle 308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8" name="Rectangle 3078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/>
              <a:t>I am a jointed-led animal, with a hard, outside skeleton. I have 10 legs. I have 2 large antennae to defend myself. </a:t>
            </a:r>
          </a:p>
        </p:txBody>
      </p:sp>
      <p:sp>
        <p:nvSpPr>
          <p:cNvPr id="110599" name="Rectangle 3079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4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48" name="Rectangle 103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Spiny lobster</a:t>
            </a:r>
          </a:p>
        </p:txBody>
      </p:sp>
      <p:sp>
        <p:nvSpPr>
          <p:cNvPr id="112649" name="Rectangle 103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FF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1405</TotalTime>
  <Words>648</Words>
  <Application>Microsoft Office PowerPoint</Application>
  <PresentationFormat>On-screen Show (4:3)</PresentationFormat>
  <Paragraphs>139</Paragraphs>
  <Slides>51</Slides>
  <Notes>51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4" baseType="lpstr">
      <vt:lpstr>Times New Roman</vt:lpstr>
      <vt:lpstr>Garamond</vt:lpstr>
      <vt:lpstr>Default Design</vt:lpstr>
      <vt:lpstr>Slide 1</vt:lpstr>
      <vt:lpstr>I have a backbone, 4 flipper-like legs, and a hard shell. I breathe air.</vt:lpstr>
      <vt:lpstr>Sea Turtle</vt:lpstr>
      <vt:lpstr>I have a backbone, fins, and scales. I have a long, smooth body, very sharp teeth. I swim fast and eat small fish.</vt:lpstr>
      <vt:lpstr>Barracuda</vt:lpstr>
      <vt:lpstr>I am a spiny-skinned animal, with a circular body shape. I eat algae on the reef. My long spines protect me.</vt:lpstr>
      <vt:lpstr>Long-spined sea urchin</vt:lpstr>
      <vt:lpstr>I am a jointed-led animal, with a hard, outside skeleton. I have 10 legs. I have 2 large antennae to defend myself. </vt:lpstr>
      <vt:lpstr>Spiny lobster</vt:lpstr>
      <vt:lpstr>I belong to a group of unrelated animals that come in many shapes. You can only see me through a microscope. We drift through the waters. Some of us eat algae and others eat their own group.</vt:lpstr>
      <vt:lpstr>Zooplankton </vt:lpstr>
      <vt:lpstr>Corals reproduce by releasing their eggs and sperm into the water. This is called</vt:lpstr>
      <vt:lpstr>Spawning </vt:lpstr>
      <vt:lpstr>The sperm and egg joined together to form larvae is called</vt:lpstr>
      <vt:lpstr>Planulae </vt:lpstr>
      <vt:lpstr>When a planula finally settles on hard substrate, it turns into a single</vt:lpstr>
      <vt:lpstr>Coral polyp</vt:lpstr>
      <vt:lpstr>One polyp divides to make 2 polyps, and each new polyp continues to divide, forming a </vt:lpstr>
      <vt:lpstr>Coral colony</vt:lpstr>
      <vt:lpstr>Most corals spawn this many times during a year</vt:lpstr>
      <vt:lpstr>Once </vt:lpstr>
      <vt:lpstr>The seaward facing slope of the reef is called</vt:lpstr>
      <vt:lpstr>Fore reef</vt:lpstr>
      <vt:lpstr>The highest and shallowest part of the reef is called</vt:lpstr>
      <vt:lpstr>Reef crest</vt:lpstr>
      <vt:lpstr>This type of coral grows in deeper water where less light is needed and has a flat shape on top</vt:lpstr>
      <vt:lpstr>Plate-like leaf coral</vt:lpstr>
      <vt:lpstr>On the reef crest types of coral can provide protection from strong storms and waves. This coral can also sting you if accidentally touched.</vt:lpstr>
      <vt:lpstr>Fire coral</vt:lpstr>
      <vt:lpstr>This coral can be found on the seaward side of the reef and looks more like moose antlers.</vt:lpstr>
      <vt:lpstr>Elkhorn coral</vt:lpstr>
      <vt:lpstr>This explosive material is sometimes used on reefs to capture fish</vt:lpstr>
      <vt:lpstr>Dynamite </vt:lpstr>
      <vt:lpstr>This material in the water can smother a reef or decrease the amount of light needed for coral growth</vt:lpstr>
      <vt:lpstr>Sediment </vt:lpstr>
      <vt:lpstr>Mooring buoys are placed in the water to prevent this</vt:lpstr>
      <vt:lpstr>Anchoring on the reef</vt:lpstr>
      <vt:lpstr>Extremely high temperature waters may cause this to happen to coral</vt:lpstr>
      <vt:lpstr>Coral bleaching</vt:lpstr>
      <vt:lpstr>The removal of herbivorous fish will result in the overgrowth of this</vt:lpstr>
      <vt:lpstr>Algae </vt:lpstr>
      <vt:lpstr>The major fast-moving ocean current that runs close to Florida’s southeast coastal shore is called</vt:lpstr>
      <vt:lpstr>The Gulf Stream</vt:lpstr>
      <vt:lpstr>Not including the Florida Keys, these are the 4 counties where the southeast coral reef tract can be found</vt:lpstr>
      <vt:lpstr>Miami-Dade, Broward, Palm Beach, Martin</vt:lpstr>
      <vt:lpstr>Coral reefs in southeast Florida can be found as close as this many meters from shore</vt:lpstr>
      <vt:lpstr>500 meters</vt:lpstr>
      <vt:lpstr>Coral reefs in South Florida generate this many dollars to the economy</vt:lpstr>
      <vt:lpstr>2 billion</vt:lpstr>
      <vt:lpstr>These 2 coral species were listed as threatened on the endangered species list</vt:lpstr>
      <vt:lpstr>Staghorn and elkhorn (Acropora cervicornis and Acropora palmata)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Coral Reef Jeopardy! </dc:title>
  <dc:subject>Coral Reef</dc:subject>
  <dc:creator>Southeast Florida Coral Reef Initiative</dc:creator>
  <cp:keywords>Coral Reef Jeopardy, Resource Roundup CD, coral, coral reef, student activity</cp:keywords>
  <cp:lastModifiedBy>damon.denson</cp:lastModifiedBy>
  <cp:revision>49</cp:revision>
  <dcterms:created xsi:type="dcterms:W3CDTF">1998-08-19T17:45:48Z</dcterms:created>
  <dcterms:modified xsi:type="dcterms:W3CDTF">2009-10-06T17:51:59Z</dcterms:modified>
</cp:coreProperties>
</file>